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7" r:id="rId17"/>
    <p:sldId id="271" r:id="rId18"/>
    <p:sldId id="288" r:id="rId19"/>
    <p:sldId id="272" r:id="rId20"/>
    <p:sldId id="273" r:id="rId21"/>
    <p:sldId id="274" r:id="rId22"/>
    <p:sldId id="275" r:id="rId23"/>
    <p:sldId id="277" r:id="rId24"/>
    <p:sldId id="278" r:id="rId25"/>
    <p:sldId id="276" r:id="rId26"/>
    <p:sldId id="279" r:id="rId27"/>
    <p:sldId id="280" r:id="rId28"/>
    <p:sldId id="281" r:id="rId29"/>
    <p:sldId id="289" r:id="rId30"/>
    <p:sldId id="282" r:id="rId31"/>
    <p:sldId id="283" r:id="rId32"/>
    <p:sldId id="284" r:id="rId33"/>
    <p:sldId id="285" r:id="rId34"/>
    <p:sldId id="286" r:id="rId35"/>
    <p:sldId id="290" r:id="rId36"/>
    <p:sldId id="29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B254-8C92-453D-BC54-AB8B8708B81A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FF38-9160-4399-8083-A4BE16410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9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B254-8C92-453D-BC54-AB8B8708B81A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FF38-9160-4399-8083-A4BE16410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2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B254-8C92-453D-BC54-AB8B8708B81A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FF38-9160-4399-8083-A4BE16410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3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B254-8C92-453D-BC54-AB8B8708B81A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FF38-9160-4399-8083-A4BE16410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31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B254-8C92-453D-BC54-AB8B8708B81A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FF38-9160-4399-8083-A4BE16410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71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B254-8C92-453D-BC54-AB8B8708B81A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FF38-9160-4399-8083-A4BE16410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3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B254-8C92-453D-BC54-AB8B8708B81A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FF38-9160-4399-8083-A4BE16410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17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B254-8C92-453D-BC54-AB8B8708B81A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FF38-9160-4399-8083-A4BE16410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3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B254-8C92-453D-BC54-AB8B8708B81A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FF38-9160-4399-8083-A4BE16410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9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B254-8C92-453D-BC54-AB8B8708B81A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FF38-9160-4399-8083-A4BE16410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1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B254-8C92-453D-BC54-AB8B8708B81A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FF38-9160-4399-8083-A4BE16410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65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0B254-8C92-453D-BC54-AB8B8708B81A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7FF38-9160-4399-8083-A4BE16410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84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Reproductive System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63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Male Reproductive System (next page)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Testes-</a:t>
            </a:r>
            <a:r>
              <a:rPr lang="en-US" sz="3200" dirty="0" smtClean="0"/>
              <a:t> oval shaped </a:t>
            </a:r>
            <a:r>
              <a:rPr lang="en-US" sz="3200" u="sng" dirty="0" smtClean="0">
                <a:solidFill>
                  <a:srgbClr val="FF0000"/>
                </a:solidFill>
              </a:rPr>
              <a:t>organs of the male reproductive system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Clusters of 100s </a:t>
            </a:r>
            <a:r>
              <a:rPr lang="en-US" sz="3200" u="sng" dirty="0" smtClean="0">
                <a:solidFill>
                  <a:srgbClr val="FF0000"/>
                </a:solidFill>
              </a:rPr>
              <a:t>of tiny coiled tubes that produce sperm.</a:t>
            </a:r>
          </a:p>
          <a:p>
            <a:r>
              <a:rPr lang="en-US" sz="3200" dirty="0" smtClean="0"/>
              <a:t>Produce the hormone </a:t>
            </a:r>
            <a:r>
              <a:rPr lang="en-US" sz="3200" u="sng" dirty="0" smtClean="0">
                <a:solidFill>
                  <a:srgbClr val="FF0000"/>
                </a:solidFill>
              </a:rPr>
              <a:t>testosterone.</a:t>
            </a:r>
            <a:endParaRPr lang="en-US" sz="3200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639" y="3129567"/>
            <a:ext cx="2251856" cy="350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7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Male 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Testosterone controls </a:t>
            </a:r>
            <a:r>
              <a:rPr lang="en-US" u="sng" dirty="0" smtClean="0">
                <a:solidFill>
                  <a:srgbClr val="FF0000"/>
                </a:solidFill>
              </a:rPr>
              <a:t>the development of physical characteristics in men.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Ex.  Facial hair &amp; </a:t>
            </a:r>
            <a:r>
              <a:rPr lang="en-US" u="sng" dirty="0" smtClean="0">
                <a:solidFill>
                  <a:srgbClr val="FF0000"/>
                </a:solidFill>
              </a:rPr>
              <a:t>deep voice, ability to produce sperm.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2709" y="2940050"/>
            <a:ext cx="2552700" cy="3371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044" y="2691684"/>
            <a:ext cx="2049351" cy="204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3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Male 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Scrotum- external </a:t>
            </a:r>
            <a:r>
              <a:rPr lang="en-US" u="sng" dirty="0" smtClean="0">
                <a:solidFill>
                  <a:srgbClr val="FF0000"/>
                </a:solidFill>
              </a:rPr>
              <a:t>organ; pouch of skin.</a:t>
            </a:r>
          </a:p>
          <a:p>
            <a:endParaRPr lang="en-US" u="sng" dirty="0">
              <a:solidFill>
                <a:srgbClr val="FF0000"/>
              </a:solidFill>
            </a:endParaRPr>
          </a:p>
          <a:p>
            <a:endParaRPr lang="en-US" u="sng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keeps testes </a:t>
            </a:r>
            <a:r>
              <a:rPr lang="en-US" u="sng" dirty="0" smtClean="0">
                <a:solidFill>
                  <a:srgbClr val="FF0000"/>
                </a:solidFill>
              </a:rPr>
              <a:t>about 2* to 3*C below the usual body temp of 	</a:t>
            </a:r>
            <a:r>
              <a:rPr lang="en-US" dirty="0" smtClean="0">
                <a:solidFill>
                  <a:srgbClr val="FF0000"/>
                </a:solidFill>
              </a:rPr>
              <a:t>	   </a:t>
            </a:r>
            <a:r>
              <a:rPr lang="en-US" u="sng" dirty="0" smtClean="0">
                <a:solidFill>
                  <a:srgbClr val="FF0000"/>
                </a:solidFill>
              </a:rPr>
              <a:t>37*C.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- sperm need </a:t>
            </a:r>
            <a:r>
              <a:rPr lang="en-US" u="sng" dirty="0" smtClean="0">
                <a:solidFill>
                  <a:srgbClr val="FF0000"/>
                </a:solidFill>
              </a:rPr>
              <a:t>the slightly cooler conditions to develop normally.</a:t>
            </a:r>
          </a:p>
          <a:p>
            <a:pPr marL="0" indent="0">
              <a:buNone/>
            </a:pP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985" y="316606"/>
            <a:ext cx="3444025" cy="344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60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Sperm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Males start producing sperm </a:t>
            </a:r>
            <a:r>
              <a:rPr lang="en-US" u="sng" dirty="0" smtClean="0">
                <a:solidFill>
                  <a:srgbClr val="FF0000"/>
                </a:solidFill>
              </a:rPr>
              <a:t>during the teenage years.</a:t>
            </a:r>
          </a:p>
          <a:p>
            <a:pPr marL="0" indent="0">
              <a:buNone/>
            </a:pPr>
            <a:r>
              <a:rPr lang="en-US" dirty="0" smtClean="0"/>
              <a:t>The sperm head contains </a:t>
            </a:r>
            <a:r>
              <a:rPr lang="en-US" u="sng" dirty="0" smtClean="0">
                <a:solidFill>
                  <a:srgbClr val="FF0000"/>
                </a:solidFill>
              </a:rPr>
              <a:t>chromosomes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The sperm tail </a:t>
            </a:r>
            <a:r>
              <a:rPr lang="en-US" u="sng" dirty="0" smtClean="0">
                <a:solidFill>
                  <a:srgbClr val="FF0000"/>
                </a:solidFill>
              </a:rPr>
              <a:t>is whip-like (to help it swim).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767" y="3400023"/>
            <a:ext cx="5332593" cy="322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41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of Sperm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Sperm travel through </a:t>
            </a:r>
            <a:r>
              <a:rPr lang="en-US" u="sng" dirty="0" smtClean="0">
                <a:solidFill>
                  <a:srgbClr val="FF0000"/>
                </a:solidFill>
              </a:rPr>
              <a:t>other structures</a:t>
            </a:r>
          </a:p>
          <a:p>
            <a:pPr marL="0" indent="0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 in the male reproductive system.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To get from the testes to the outside of the system, the male reproductive system has to create fluid to help the sperm swim!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780" y="432515"/>
            <a:ext cx="4466689" cy="446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77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600" dirty="0" smtClean="0"/>
              <a:t>Mixture of </a:t>
            </a:r>
            <a:r>
              <a:rPr lang="en-US" sz="3600" u="sng" dirty="0" smtClean="0">
                <a:solidFill>
                  <a:srgbClr val="FF0000"/>
                </a:solidFill>
              </a:rPr>
              <a:t>sperm cells and fluids</a:t>
            </a:r>
            <a:r>
              <a:rPr lang="en-US" sz="3600" dirty="0" smtClean="0"/>
              <a:t>.</a:t>
            </a:r>
          </a:p>
          <a:p>
            <a:pPr>
              <a:buFontTx/>
              <a:buChar char="-"/>
            </a:pPr>
            <a:endParaRPr lang="en-US" sz="3600" dirty="0"/>
          </a:p>
          <a:p>
            <a:pPr>
              <a:buFontTx/>
              <a:buChar char="-"/>
            </a:pPr>
            <a:r>
              <a:rPr lang="en-US" sz="3600" dirty="0" smtClean="0"/>
              <a:t>Contains </a:t>
            </a:r>
            <a:r>
              <a:rPr lang="en-US" sz="3600" u="sng" dirty="0" smtClean="0">
                <a:solidFill>
                  <a:srgbClr val="FF0000"/>
                </a:solidFill>
              </a:rPr>
              <a:t>a HUGE number of sperm- about 5 to 10 million per drop.</a:t>
            </a:r>
          </a:p>
          <a:p>
            <a:pPr>
              <a:buFontTx/>
              <a:buChar char="-"/>
            </a:pPr>
            <a:endParaRPr lang="en-US" sz="3600" dirty="0"/>
          </a:p>
          <a:p>
            <a:pPr>
              <a:buFontTx/>
              <a:buChar char="-"/>
            </a:pPr>
            <a:r>
              <a:rPr lang="en-US" sz="3600" dirty="0" smtClean="0"/>
              <a:t>Contains </a:t>
            </a:r>
            <a:r>
              <a:rPr lang="en-US" sz="3600" u="sng" dirty="0" smtClean="0">
                <a:solidFill>
                  <a:srgbClr val="FF0000"/>
                </a:solidFill>
              </a:rPr>
              <a:t>nutrients that the moving sperm use as a source of energy.</a:t>
            </a:r>
            <a:endParaRPr lang="en-US" sz="36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09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7577"/>
            <a:ext cx="10515600" cy="59193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FACT!</a:t>
            </a:r>
          </a:p>
          <a:p>
            <a:pPr marL="0" indent="0">
              <a:buNone/>
            </a:pPr>
            <a:r>
              <a:rPr lang="en-US" dirty="0" smtClean="0"/>
              <a:t>Males produce between 40 million and 1.2 billion sperm EVERY time they have sex.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 only takes ONE of those sperm to fertilize an egg (pregnancy).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Don’t like the odds?  Don’t have sex!!!  Remember…it only takes ONE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425253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7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Male Reproductive System: Penis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Body organ </a:t>
            </a:r>
            <a:r>
              <a:rPr lang="en-US" u="sng" dirty="0" smtClean="0">
                <a:solidFill>
                  <a:srgbClr val="FF0000"/>
                </a:solidFill>
              </a:rPr>
              <a:t>through which the semen leaves.</a:t>
            </a:r>
          </a:p>
          <a:p>
            <a:pPr>
              <a:buFontTx/>
              <a:buChar char="-"/>
            </a:pPr>
            <a:endParaRPr lang="en-US" u="sng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dirty="0" smtClean="0"/>
              <a:t>Urethra </a:t>
            </a:r>
            <a:r>
              <a:rPr lang="en-US" u="sng" dirty="0" smtClean="0">
                <a:solidFill>
                  <a:srgbClr val="FF0000"/>
                </a:solidFill>
              </a:rPr>
              <a:t>the tube through which the semen travels as it leaves the body.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Muscles near bladder </a:t>
            </a:r>
            <a:r>
              <a:rPr lang="en-US" u="sng" dirty="0" smtClean="0">
                <a:solidFill>
                  <a:srgbClr val="FF0000"/>
                </a:solidFill>
              </a:rPr>
              <a:t>contract, and prevent semen and urine from mixing.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587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two structures are the same in both men and women on this picture?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671" y="1916961"/>
            <a:ext cx="6738906" cy="439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73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Female Reproductive System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-The role of the female reproductive system </a:t>
            </a:r>
            <a:r>
              <a:rPr lang="en-US" u="sng" dirty="0" smtClean="0">
                <a:solidFill>
                  <a:srgbClr val="FF0000"/>
                </a:solidFill>
              </a:rPr>
              <a:t>is to produce eggs, and if an egg is fertilized, to nourish a developing baby until birth.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025" y="3219718"/>
            <a:ext cx="6883949" cy="336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38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Up: 5.4.2015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the endocrine system do for the body?</a:t>
            </a:r>
          </a:p>
          <a:p>
            <a:endParaRPr lang="en-US" dirty="0"/>
          </a:p>
          <a:p>
            <a:r>
              <a:rPr lang="en-US" dirty="0" smtClean="0"/>
              <a:t>Challenge: How do you think a doctor could tell if your endocrine system wasn’t functioning correctly?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126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018" y="365125"/>
            <a:ext cx="8381579" cy="62861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</a:t>
            </a:r>
            <a:r>
              <a:rPr lang="en-US" u="sng" dirty="0" smtClean="0">
                <a:solidFill>
                  <a:srgbClr val="FF0000"/>
                </a:solidFill>
              </a:rPr>
              <a:t>slightly below the waist, </a:t>
            </a:r>
          </a:p>
          <a:p>
            <a:pPr marL="0" indent="0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one on each side of the body.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29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Female Reproductive System (next page)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role </a:t>
            </a:r>
            <a:r>
              <a:rPr lang="en-US" u="sng" dirty="0" smtClean="0">
                <a:solidFill>
                  <a:srgbClr val="FF0000"/>
                </a:solidFill>
              </a:rPr>
              <a:t>is to produce egg cells</a:t>
            </a:r>
          </a:p>
          <a:p>
            <a:endParaRPr lang="en-US" dirty="0"/>
          </a:p>
          <a:p>
            <a:r>
              <a:rPr lang="en-US" dirty="0" smtClean="0"/>
              <a:t>To also produce </a:t>
            </a:r>
            <a:r>
              <a:rPr lang="en-US" u="sng" dirty="0" smtClean="0">
                <a:solidFill>
                  <a:srgbClr val="FF0000"/>
                </a:solidFill>
              </a:rPr>
              <a:t>hormones such as estrogen.</a:t>
            </a:r>
          </a:p>
          <a:p>
            <a:endParaRPr lang="en-US" dirty="0"/>
          </a:p>
          <a:p>
            <a:r>
              <a:rPr lang="en-US" dirty="0" smtClean="0"/>
              <a:t>Estrogen triggers development of </a:t>
            </a:r>
            <a:r>
              <a:rPr lang="en-US" u="sng" dirty="0" smtClean="0">
                <a:solidFill>
                  <a:srgbClr val="FF0000"/>
                </a:solidFill>
              </a:rPr>
              <a:t>some adult female characteristics.</a:t>
            </a:r>
          </a:p>
          <a:p>
            <a:endParaRPr lang="en-US" dirty="0"/>
          </a:p>
          <a:p>
            <a:r>
              <a:rPr lang="en-US" dirty="0" smtClean="0"/>
              <a:t>Ex. Hips widen, &amp; </a:t>
            </a:r>
            <a:r>
              <a:rPr lang="en-US" u="sng" dirty="0" smtClean="0">
                <a:solidFill>
                  <a:srgbClr val="FF0000"/>
                </a:solidFill>
              </a:rPr>
              <a:t>the breasts develop.  Estrogen also plays a role in the process by which egg cells develop.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671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of Egg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Oviducts A.K.A. fallopian tubes-passageways </a:t>
            </a:r>
            <a:r>
              <a:rPr lang="en-US" u="sng" dirty="0" smtClean="0">
                <a:solidFill>
                  <a:srgbClr val="FF0000"/>
                </a:solidFill>
              </a:rPr>
              <a:t>for eggs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u="sng" dirty="0" smtClean="0">
                <a:solidFill>
                  <a:srgbClr val="FF0000"/>
                </a:solidFill>
              </a:rPr>
              <a:t>Located</a:t>
            </a:r>
            <a:r>
              <a:rPr lang="en-US" dirty="0" smtClean="0"/>
              <a:t> near </a:t>
            </a:r>
            <a:r>
              <a:rPr lang="en-US" u="sng" dirty="0" smtClean="0">
                <a:solidFill>
                  <a:srgbClr val="FF0000"/>
                </a:solidFill>
              </a:rPr>
              <a:t>the ovaries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Most fertilization takes</a:t>
            </a:r>
          </a:p>
          <a:p>
            <a:pPr marL="0" indent="0">
              <a:buNone/>
            </a:pPr>
            <a:r>
              <a:rPr lang="en-US" dirty="0" smtClean="0"/>
              <a:t>Place in the oviducts.  </a:t>
            </a:r>
          </a:p>
          <a:p>
            <a:pPr marL="0" indent="0">
              <a:buNone/>
            </a:pPr>
            <a:r>
              <a:rPr lang="en-US" dirty="0" smtClean="0"/>
              <a:t>(remember, the sperm are </a:t>
            </a:r>
          </a:p>
          <a:p>
            <a:pPr marL="0" indent="0">
              <a:buNone/>
            </a:pPr>
            <a:r>
              <a:rPr lang="en-US" dirty="0" smtClean="0"/>
              <a:t>From the male)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633" y="2575775"/>
            <a:ext cx="5575814" cy="40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95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of Egg Cell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-mature egg released from </a:t>
            </a:r>
            <a:r>
              <a:rPr lang="en-US" u="sng" dirty="0" smtClean="0">
                <a:solidFill>
                  <a:srgbClr val="FF0000"/>
                </a:solidFill>
              </a:rPr>
              <a:t>ovaries each month, which enters the nearest oviduct (tube).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003" y="2501686"/>
            <a:ext cx="6212306" cy="38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89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168" b="10925"/>
          <a:stretch/>
        </p:blipFill>
        <p:spPr>
          <a:xfrm>
            <a:off x="5898524" y="515154"/>
            <a:ext cx="5924282" cy="61820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of Egg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Egg travels in fallopian tube to </a:t>
            </a:r>
          </a:p>
          <a:p>
            <a:pPr marL="0" indent="0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uterus (AKA the womb)</a:t>
            </a:r>
          </a:p>
          <a:p>
            <a:pPr marL="0" indent="0">
              <a:buNone/>
            </a:pPr>
            <a:endParaRPr lang="en-US" u="sng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Uterus- </a:t>
            </a:r>
            <a:r>
              <a:rPr lang="en-US" u="sng" dirty="0" smtClean="0">
                <a:solidFill>
                  <a:srgbClr val="FF0000"/>
                </a:solidFill>
              </a:rPr>
              <a:t>hollow muscular organ about </a:t>
            </a:r>
          </a:p>
          <a:p>
            <a:pPr marL="0" indent="0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the size of a pear.  </a:t>
            </a:r>
          </a:p>
          <a:p>
            <a:pPr marL="0" indent="0">
              <a:buNone/>
            </a:pPr>
            <a:endParaRPr lang="en-US" u="sng" dirty="0" smtClean="0">
              <a:solidFill>
                <a:srgbClr val="FF0000"/>
              </a:solidFill>
            </a:endParaRPr>
          </a:p>
          <a:p>
            <a:r>
              <a:rPr lang="en-US" u="sng" dirty="0" smtClean="0">
                <a:solidFill>
                  <a:srgbClr val="FF0000"/>
                </a:solidFill>
              </a:rPr>
              <a:t>If the egg has been fertilized, it </a:t>
            </a:r>
          </a:p>
          <a:p>
            <a:pPr marL="0" indent="0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remains in the uterus and </a:t>
            </a:r>
          </a:p>
          <a:p>
            <a:pPr marL="0" indent="0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begins to develop.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196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of Egg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Fertilized egg remains </a:t>
            </a:r>
            <a:r>
              <a:rPr lang="en-US" u="sng" dirty="0" smtClean="0">
                <a:solidFill>
                  <a:srgbClr val="FF0000"/>
                </a:solidFill>
              </a:rPr>
              <a:t>in the uterus and begins to develop</a:t>
            </a:r>
          </a:p>
          <a:p>
            <a:endParaRPr lang="en-US" dirty="0"/>
          </a:p>
          <a:p>
            <a:r>
              <a:rPr lang="en-US" dirty="0" smtClean="0"/>
              <a:t>Unfertilized egg breaks </a:t>
            </a:r>
            <a:r>
              <a:rPr lang="en-US" u="sng" dirty="0" smtClean="0">
                <a:solidFill>
                  <a:srgbClr val="FF0000"/>
                </a:solidFill>
              </a:rPr>
              <a:t>down as it enters the uterus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62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29" y="1825624"/>
            <a:ext cx="6197571" cy="4654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of Egg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Vagina- </a:t>
            </a:r>
            <a:r>
              <a:rPr lang="en-US" u="sng" dirty="0" smtClean="0">
                <a:solidFill>
                  <a:srgbClr val="FF0000"/>
                </a:solidFill>
              </a:rPr>
              <a:t>egg enters through the cervix</a:t>
            </a:r>
          </a:p>
          <a:p>
            <a:r>
              <a:rPr lang="en-US" dirty="0" smtClean="0"/>
              <a:t>(the vagina is also known as the birth canal)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040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Vagina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Muscular passageway </a:t>
            </a:r>
            <a:r>
              <a:rPr lang="en-US" u="sng" dirty="0" smtClean="0">
                <a:solidFill>
                  <a:srgbClr val="FF0000"/>
                </a:solidFill>
              </a:rPr>
              <a:t>leading to the outside of the body.</a:t>
            </a:r>
          </a:p>
          <a:p>
            <a:endParaRPr lang="en-US" dirty="0"/>
          </a:p>
          <a:p>
            <a:r>
              <a:rPr lang="en-US" dirty="0" smtClean="0"/>
              <a:t>A baby leaves </a:t>
            </a:r>
            <a:r>
              <a:rPr lang="en-US" u="sng" dirty="0" smtClean="0">
                <a:solidFill>
                  <a:srgbClr val="FF0000"/>
                </a:solidFill>
              </a:rPr>
              <a:t>the woman’s body through the vagina during birth.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91" y="3511755"/>
            <a:ext cx="4695691" cy="3083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836" y="3657500"/>
            <a:ext cx="5153964" cy="293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49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Menstrual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400,000- </a:t>
            </a:r>
            <a:r>
              <a:rPr lang="en-US" u="sng" dirty="0" smtClean="0">
                <a:solidFill>
                  <a:srgbClr val="FF0000"/>
                </a:solidFill>
              </a:rPr>
              <a:t>number of undeveloped eggs in a woman’s ovaries.</a:t>
            </a:r>
          </a:p>
          <a:p>
            <a:endParaRPr lang="en-US" dirty="0"/>
          </a:p>
          <a:p>
            <a:r>
              <a:rPr lang="en-US" dirty="0" smtClean="0"/>
              <a:t>Approximately 500 </a:t>
            </a:r>
            <a:r>
              <a:rPr lang="en-US" u="sng" dirty="0" smtClean="0">
                <a:solidFill>
                  <a:srgbClr val="FF0000"/>
                </a:solidFill>
              </a:rPr>
              <a:t>will actually leave the ovaries and reach the uterus.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99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400" y="641645"/>
            <a:ext cx="5797200" cy="564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50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Reproductive System Notes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189433"/>
              </p:ext>
            </p:extLst>
          </p:nvPr>
        </p:nvGraphicFramePr>
        <p:xfrm>
          <a:off x="838200" y="1825625"/>
          <a:ext cx="10515600" cy="1930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58272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Extra</a:t>
                      </a:r>
                      <a:r>
                        <a:rPr lang="en-US" sz="2800" baseline="0" dirty="0" smtClean="0"/>
                        <a:t> Examples/Notes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Your Notes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Corrections</a:t>
                      </a:r>
                      <a:endParaRPr lang="en-US" sz="2800" dirty="0"/>
                    </a:p>
                  </a:txBody>
                  <a:tcPr/>
                </a:tc>
              </a:tr>
              <a:tr h="13474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5915" y="4146997"/>
            <a:ext cx="102773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we go through the notes, check YOUR NOTES against what’s written in red and underlined.</a:t>
            </a:r>
          </a:p>
          <a:p>
            <a:endParaRPr lang="en-US" dirty="0"/>
          </a:p>
          <a:p>
            <a:r>
              <a:rPr lang="en-US" dirty="0" smtClean="0"/>
              <a:t>If you made a mistake or left out a detail, write the correct notes in the “corrections” column</a:t>
            </a:r>
          </a:p>
          <a:p>
            <a:endParaRPr lang="en-US" dirty="0"/>
          </a:p>
          <a:p>
            <a:r>
              <a:rPr lang="en-US" dirty="0" smtClean="0"/>
              <a:t>If you hear a fact or example that helps you understand, you can write it in the “extra” first column.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118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Menstrual Cycle-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Menstrual cycle-monthly cycle </a:t>
            </a:r>
            <a:r>
              <a:rPr lang="en-US" u="sng" dirty="0" smtClean="0">
                <a:solidFill>
                  <a:srgbClr val="FF0000"/>
                </a:solidFill>
              </a:rPr>
              <a:t>of changes that occur in the female reproductive system.</a:t>
            </a:r>
          </a:p>
          <a:p>
            <a:endParaRPr lang="en-US" dirty="0"/>
          </a:p>
          <a:p>
            <a:r>
              <a:rPr lang="en-US" dirty="0" smtClean="0"/>
              <a:t>During this time-</a:t>
            </a:r>
            <a:r>
              <a:rPr lang="en-US" u="sng" dirty="0" smtClean="0">
                <a:solidFill>
                  <a:srgbClr val="FF0000"/>
                </a:solidFill>
              </a:rPr>
              <a:t>an egg develops in an ovary.</a:t>
            </a:r>
          </a:p>
          <a:p>
            <a:endParaRPr lang="en-US" dirty="0"/>
          </a:p>
          <a:p>
            <a:r>
              <a:rPr lang="en-US" dirty="0" smtClean="0"/>
              <a:t>Also, the uterus </a:t>
            </a:r>
            <a:r>
              <a:rPr lang="en-US" u="sng" dirty="0" smtClean="0">
                <a:solidFill>
                  <a:srgbClr val="FF0000"/>
                </a:solidFill>
              </a:rPr>
              <a:t>prepares for the arrival of a fertilized egg.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18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(Menstrual) Cycle- (back page)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Cycle begins-</a:t>
            </a:r>
            <a:r>
              <a:rPr lang="en-US" u="sng" dirty="0" smtClean="0">
                <a:solidFill>
                  <a:srgbClr val="FF0000"/>
                </a:solidFill>
              </a:rPr>
              <a:t>when an egg starts to mature in one of the ovaries.</a:t>
            </a:r>
          </a:p>
          <a:p>
            <a:endParaRPr lang="en-US" dirty="0"/>
          </a:p>
          <a:p>
            <a:r>
              <a:rPr lang="en-US" dirty="0" smtClean="0"/>
              <a:t>Lining of </a:t>
            </a:r>
            <a:r>
              <a:rPr lang="en-US" u="sng" dirty="0" smtClean="0">
                <a:solidFill>
                  <a:srgbClr val="FF0000"/>
                </a:solidFill>
              </a:rPr>
              <a:t>the uterus begins to thicken.</a:t>
            </a:r>
          </a:p>
          <a:p>
            <a:endParaRPr lang="en-US" dirty="0"/>
          </a:p>
          <a:p>
            <a:r>
              <a:rPr lang="en-US" dirty="0" smtClean="0"/>
              <a:t>Approximately ½ way through the cycle-</a:t>
            </a:r>
            <a:r>
              <a:rPr lang="en-US" u="sng" dirty="0" smtClean="0">
                <a:solidFill>
                  <a:srgbClr val="FF0000"/>
                </a:solidFill>
              </a:rPr>
              <a:t>the mature egg is released into an oviduct.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2916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(Menstrual)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Ovulation – </a:t>
            </a:r>
            <a:r>
              <a:rPr lang="en-US" u="sng" dirty="0" smtClean="0">
                <a:solidFill>
                  <a:srgbClr val="FF0000"/>
                </a:solidFill>
              </a:rPr>
              <a:t>process in which a mature egg is released from an ovary to an oviduct.</a:t>
            </a:r>
          </a:p>
          <a:p>
            <a:endParaRPr lang="en-US" dirty="0"/>
          </a:p>
          <a:p>
            <a:r>
              <a:rPr lang="en-US" dirty="0" smtClean="0"/>
              <a:t>After ovulation- </a:t>
            </a:r>
            <a:r>
              <a:rPr lang="en-US" u="sng" dirty="0" smtClean="0">
                <a:solidFill>
                  <a:srgbClr val="FF0000"/>
                </a:solidFill>
              </a:rPr>
              <a:t>an egg can be fertilized for the next few days if sperm is present.</a:t>
            </a:r>
          </a:p>
          <a:p>
            <a:endParaRPr lang="en-US" dirty="0"/>
          </a:p>
          <a:p>
            <a:r>
              <a:rPr lang="en-US" dirty="0" smtClean="0"/>
              <a:t>Unfertilized egg and thickened uterine lining </a:t>
            </a:r>
            <a:r>
              <a:rPr lang="en-US" u="sng" dirty="0" smtClean="0">
                <a:solidFill>
                  <a:srgbClr val="FF0000"/>
                </a:solidFill>
              </a:rPr>
              <a:t>break down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435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Menstruation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Menstruation-passing of </a:t>
            </a:r>
            <a:r>
              <a:rPr lang="en-US" u="sng" dirty="0" smtClean="0">
                <a:solidFill>
                  <a:srgbClr val="FF0000"/>
                </a:solidFill>
              </a:rPr>
              <a:t>the unfertilized egg and </a:t>
            </a:r>
            <a:r>
              <a:rPr lang="en-US" u="sng" dirty="0" err="1" smtClean="0">
                <a:solidFill>
                  <a:srgbClr val="FF0000"/>
                </a:solidFill>
              </a:rPr>
              <a:t>uterin</a:t>
            </a:r>
            <a:r>
              <a:rPr lang="en-US" u="sng" dirty="0" smtClean="0">
                <a:solidFill>
                  <a:srgbClr val="FF0000"/>
                </a:solidFill>
              </a:rPr>
              <a:t> lining through the vagina.  Lasts about 4-6 days.</a:t>
            </a:r>
          </a:p>
          <a:p>
            <a:endParaRPr lang="en-US" dirty="0"/>
          </a:p>
          <a:p>
            <a:r>
              <a:rPr lang="en-US" dirty="0" smtClean="0"/>
              <a:t>At time of menstruation </a:t>
            </a:r>
            <a:r>
              <a:rPr lang="en-US" u="sng" dirty="0" smtClean="0">
                <a:solidFill>
                  <a:srgbClr val="FF0000"/>
                </a:solidFill>
              </a:rPr>
              <a:t>a new egg begins to mature in the ovary.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807" y="4001294"/>
            <a:ext cx="3002386" cy="240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050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Menstrual cycle triggered </a:t>
            </a:r>
            <a:r>
              <a:rPr lang="en-US" u="sng" dirty="0" smtClean="0">
                <a:solidFill>
                  <a:srgbClr val="FF0000"/>
                </a:solidFill>
              </a:rPr>
              <a:t>by hormones</a:t>
            </a:r>
          </a:p>
          <a:p>
            <a:endParaRPr lang="en-US" dirty="0"/>
          </a:p>
          <a:p>
            <a:r>
              <a:rPr lang="en-US" dirty="0" smtClean="0"/>
              <a:t>Menstruation (usually) begins </a:t>
            </a:r>
            <a:r>
              <a:rPr lang="en-US" u="sng" dirty="0" smtClean="0">
                <a:solidFill>
                  <a:srgbClr val="FF0000"/>
                </a:solidFill>
              </a:rPr>
              <a:t>between the ages of 10 and 14.</a:t>
            </a:r>
          </a:p>
          <a:p>
            <a:endParaRPr lang="en-US" u="sng" dirty="0">
              <a:solidFill>
                <a:srgbClr val="FF0000"/>
              </a:solidFill>
            </a:endParaRPr>
          </a:p>
          <a:p>
            <a:r>
              <a:rPr lang="en-US" dirty="0" smtClean="0"/>
              <a:t>Menstruation (usually) ends </a:t>
            </a:r>
            <a:r>
              <a:rPr lang="en-US" u="sng" dirty="0" smtClean="0">
                <a:solidFill>
                  <a:srgbClr val="FF0000"/>
                </a:solidFill>
              </a:rPr>
              <a:t>around age 50.  (Menopause)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213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if you think humans are weird inside, check this out…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Mouse Uterus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161" y="1063632"/>
            <a:ext cx="5048270" cy="579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565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31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59243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Endocrine System </a:t>
            </a:r>
            <a:r>
              <a:rPr lang="en-US" sz="3600" u="sng" dirty="0" smtClean="0">
                <a:solidFill>
                  <a:srgbClr val="FF0000"/>
                </a:solidFill>
              </a:rPr>
              <a:t>controls many of the changes that occur as a child matures; hormones.</a:t>
            </a:r>
            <a:endParaRPr lang="en-US" sz="36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40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Egg- </a:t>
            </a:r>
            <a:r>
              <a:rPr lang="en-US" sz="4000" u="sng" dirty="0" smtClean="0">
                <a:solidFill>
                  <a:srgbClr val="FF0000"/>
                </a:solidFill>
              </a:rPr>
              <a:t>female sex cell</a:t>
            </a:r>
            <a:r>
              <a:rPr lang="en-US" sz="4000" dirty="0" smtClean="0"/>
              <a:t>		Sperm- </a:t>
            </a:r>
            <a:r>
              <a:rPr lang="en-US" sz="4000" u="sng" dirty="0" smtClean="0">
                <a:solidFill>
                  <a:srgbClr val="FF0000"/>
                </a:solidFill>
              </a:rPr>
              <a:t>male sex cell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431" y="2846231"/>
            <a:ext cx="4338333" cy="2642717"/>
          </a:xfrm>
          <a:prstGeom prst="rect">
            <a:avLst/>
          </a:prstGeom>
        </p:spPr>
      </p:pic>
      <p:pic>
        <p:nvPicPr>
          <p:cNvPr id="1026" name="Picture 2" descr="http://www.rmanj.com/wp-content/uploads/2014/08/50x50_2014_07_3012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744" y="2481663"/>
            <a:ext cx="3400425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590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898" y="1775004"/>
            <a:ext cx="10515600" cy="5481504"/>
          </a:xfrm>
        </p:spPr>
        <p:txBody>
          <a:bodyPr/>
          <a:lstStyle/>
          <a:p>
            <a:r>
              <a:rPr lang="en-US" sz="3600" dirty="0" smtClean="0"/>
              <a:t>Fertilization- </a:t>
            </a:r>
            <a:r>
              <a:rPr lang="en-US" sz="3600" u="sng" dirty="0" smtClean="0">
                <a:solidFill>
                  <a:srgbClr val="FF0000"/>
                </a:solidFill>
              </a:rPr>
              <a:t>the joining of a sperm and an egg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600" dirty="0" smtClean="0"/>
              <a:t>Reproduction- </a:t>
            </a:r>
            <a:r>
              <a:rPr lang="en-US" sz="3600" u="sng" dirty="0" smtClean="0">
                <a:solidFill>
                  <a:srgbClr val="FF0000"/>
                </a:solidFill>
              </a:rPr>
              <a:t>the process by which living organisms produce new individuals of the same type.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cbsnews1.cbsistatic.com/hub/i/r/2014/12/26/25a4f426-1ec2-4ab3-b246-316be6569465/thumbnail/620x350/ca44025c054bb98dc37d2487bd35a331/istock000030708680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948" y="2467244"/>
            <a:ext cx="5905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153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Zygote- </a:t>
            </a:r>
            <a:r>
              <a:rPr lang="en-US" u="sng" dirty="0" smtClean="0">
                <a:solidFill>
                  <a:srgbClr val="FF0000"/>
                </a:solidFill>
              </a:rPr>
              <a:t>A fertilized egg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3122053" cy="3122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460" y="1825625"/>
            <a:ext cx="5203132" cy="408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28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Chromosomes-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 in </a:t>
            </a:r>
            <a:r>
              <a:rPr lang="en-US" u="sng" dirty="0" smtClean="0">
                <a:solidFill>
                  <a:srgbClr val="FF0000"/>
                </a:solidFill>
              </a:rPr>
              <a:t>cells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Carry info. that </a:t>
            </a:r>
            <a:r>
              <a:rPr lang="en-US" u="sng" dirty="0" smtClean="0">
                <a:solidFill>
                  <a:srgbClr val="FF0000"/>
                </a:solidFill>
              </a:rPr>
              <a:t>controls </a:t>
            </a:r>
          </a:p>
          <a:p>
            <a:pPr marL="0" indent="0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inherited characteristics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Ex. Eye color &amp; </a:t>
            </a:r>
            <a:r>
              <a:rPr lang="en-US" u="sng" dirty="0" smtClean="0">
                <a:solidFill>
                  <a:srgbClr val="FF0000"/>
                </a:solidFill>
              </a:rPr>
              <a:t>blood type.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476" y="901521"/>
            <a:ext cx="5898971" cy="488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24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Male 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Specialized to produce </a:t>
            </a:r>
            <a:r>
              <a:rPr lang="en-US" u="sng" dirty="0" smtClean="0">
                <a:solidFill>
                  <a:srgbClr val="FF0000"/>
                </a:solidFill>
              </a:rPr>
              <a:t>sperm and the hormone testosterone.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233" y="2421228"/>
            <a:ext cx="6738186" cy="432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58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966</Words>
  <Application>Microsoft Office PowerPoint</Application>
  <PresentationFormat>Widescreen</PresentationFormat>
  <Paragraphs>179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Reproductive System Notes</vt:lpstr>
      <vt:lpstr>Warm Up: 5.4.2015</vt:lpstr>
      <vt:lpstr>Reproductive System Notes</vt:lpstr>
      <vt:lpstr>Introduction</vt:lpstr>
      <vt:lpstr>Sex Cells</vt:lpstr>
      <vt:lpstr>PowerPoint Presentation</vt:lpstr>
      <vt:lpstr>Zygote- A fertilized egg</vt:lpstr>
      <vt:lpstr>Chromosomes-</vt:lpstr>
      <vt:lpstr>Male Reproductive System</vt:lpstr>
      <vt:lpstr>Male Reproductive System (next page)</vt:lpstr>
      <vt:lpstr>Male Reproductive System</vt:lpstr>
      <vt:lpstr>Male Reproductive System</vt:lpstr>
      <vt:lpstr>Sperm Production</vt:lpstr>
      <vt:lpstr>Path of Sperm Cells</vt:lpstr>
      <vt:lpstr>Semen</vt:lpstr>
      <vt:lpstr>PowerPoint Presentation</vt:lpstr>
      <vt:lpstr>Male Reproductive System: Penis</vt:lpstr>
      <vt:lpstr>What two structures are the same in both men and women on this picture?</vt:lpstr>
      <vt:lpstr>Female Reproductive System </vt:lpstr>
      <vt:lpstr>Ovaries</vt:lpstr>
      <vt:lpstr>Female Reproductive System (next page)</vt:lpstr>
      <vt:lpstr>Path of Egg Cell</vt:lpstr>
      <vt:lpstr>Path of Egg Cell </vt:lpstr>
      <vt:lpstr>Path of Egg Cell</vt:lpstr>
      <vt:lpstr>Path of Egg Cell</vt:lpstr>
      <vt:lpstr>Path of Egg Cell</vt:lpstr>
      <vt:lpstr>Vagina</vt:lpstr>
      <vt:lpstr>Menstrual Cycle</vt:lpstr>
      <vt:lpstr>PowerPoint Presentation</vt:lpstr>
      <vt:lpstr>Menstrual Cycle-</vt:lpstr>
      <vt:lpstr>Stages of (Menstrual) Cycle- (back page)</vt:lpstr>
      <vt:lpstr>Stages of (Menstrual) Cycle</vt:lpstr>
      <vt:lpstr>Menstruation</vt:lpstr>
      <vt:lpstr>Endocrine Control</vt:lpstr>
      <vt:lpstr>And if you think humans are weird inside, check this out…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Reproductive System Notes</dc:title>
  <dc:creator>Kristina Ngai</dc:creator>
  <cp:lastModifiedBy>Kristina Ngai</cp:lastModifiedBy>
  <cp:revision>14</cp:revision>
  <dcterms:created xsi:type="dcterms:W3CDTF">2015-05-04T01:49:38Z</dcterms:created>
  <dcterms:modified xsi:type="dcterms:W3CDTF">2015-05-04T03:52:24Z</dcterms:modified>
</cp:coreProperties>
</file>