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73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8" r:id="rId18"/>
    <p:sldId id="265" r:id="rId19"/>
    <p:sldId id="266" r:id="rId20"/>
    <p:sldId id="269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29239-68F8-4931-8F3B-09F4C19A5DA9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F92E-3C18-4607-997E-4154A232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E1CA4-FF25-4698-A831-5CB5800BFD7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13520-5099-46C9-9AB1-A0976BFF723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1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3861D-4CD7-47E1-93F2-AA9FAD9DAB4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18218-9061-4DC6-A318-41B2C7C5BD80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30A71-1F0C-4699-A601-15A42D8BC23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6663D-827A-4757-BF7F-984FA7A019A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CAEC0-C7D5-4DB7-BCF5-077BE6EB681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5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E5018-5C67-4D2A-9E7A-9D1650D2ADE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4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B0EED-1CF3-46AE-8BC3-4AEC300F6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30956-163A-4C07-BA32-D9512DC0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6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25A5-B60F-4766-8FD7-18845707298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D12C-9F6E-4573-AE83-57399CC34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6/69/Lightning_in_Arlingto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hundafunda.com/2/widescreen-wallpapers/2/download/Group-Of-Penguins-Beach-Widescreen-Wallpapers-1920-120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Quick Review: What is Ecology??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Definition: The study of</a:t>
            </a:r>
            <a:r>
              <a:rPr lang="en-US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interactions that take place between organisms and their environment.</a:t>
            </a:r>
          </a:p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explains how living organisms affect each other and the world they live in.</a:t>
            </a:r>
          </a:p>
          <a:p>
            <a:pPr eaLnBrk="1" hangingPunct="1">
              <a:defRPr/>
            </a:pP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E95FA-0F7B-46AE-8D90-F60545B2002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Growth Rate – the amount that a population’s size changes </a:t>
            </a:r>
            <a:r>
              <a:rPr lang="en-US" b="1" i="1" u="sng" dirty="0">
                <a:solidFill>
                  <a:schemeClr val="accent6"/>
                </a:solidFill>
              </a:rPr>
              <a:t>over a period of time</a:t>
            </a:r>
          </a:p>
          <a:p>
            <a:pPr lvl="0"/>
            <a:r>
              <a:rPr lang="en-US" dirty="0"/>
              <a:t>Growth Rate =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(</a:t>
            </a:r>
            <a:r>
              <a:rPr lang="en-US" dirty="0"/>
              <a:t>Birth Rate + Immigration Rate)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		– </a:t>
            </a:r>
            <a:r>
              <a:rPr lang="en-US" dirty="0"/>
              <a:t>(Death Rate + Emigration Rate)</a:t>
            </a:r>
          </a:p>
          <a:p>
            <a:endParaRPr lang="en-US" dirty="0"/>
          </a:p>
        </p:txBody>
      </p:sp>
      <p:pic>
        <p:nvPicPr>
          <p:cNvPr id="15362" name="Picture 2" descr="http://cdn.dailyclipart.net/wp-content/uploads/medium/clipart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1258819" cy="1114425"/>
          </a:xfrm>
          <a:prstGeom prst="rect">
            <a:avLst/>
          </a:prstGeom>
          <a:noFill/>
        </p:spPr>
      </p:pic>
      <p:pic>
        <p:nvPicPr>
          <p:cNvPr id="15364" name="Picture 4" descr="http://architecture.phillipmartin.info/misc_welcom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648200"/>
            <a:ext cx="1468741" cy="1819276"/>
          </a:xfrm>
          <a:prstGeom prst="rect">
            <a:avLst/>
          </a:prstGeom>
          <a:noFill/>
        </p:spPr>
      </p:pic>
      <p:sp>
        <p:nvSpPr>
          <p:cNvPr id="7" name="Minus 6"/>
          <p:cNvSpPr/>
          <p:nvPr/>
        </p:nvSpPr>
        <p:spPr>
          <a:xfrm>
            <a:off x="3810000" y="5105400"/>
            <a:ext cx="1371600" cy="533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600200" y="5181600"/>
            <a:ext cx="5334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304800" y="4267200"/>
            <a:ext cx="381000" cy="1447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/>
          <p:cNvSpPr/>
          <p:nvPr/>
        </p:nvSpPr>
        <p:spPr>
          <a:xfrm>
            <a:off x="3276600" y="4495800"/>
            <a:ext cx="457200" cy="19812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5257800" y="4495800"/>
            <a:ext cx="609600" cy="19812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http://adelineyenmah.com/wp-content/uploads/2009/11/goodby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343400"/>
            <a:ext cx="1500508" cy="1524000"/>
          </a:xfrm>
          <a:prstGeom prst="rect">
            <a:avLst/>
          </a:prstGeom>
          <a:noFill/>
        </p:spPr>
      </p:pic>
      <p:pic>
        <p:nvPicPr>
          <p:cNvPr id="15368" name="Picture 8" descr="tombst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724400"/>
            <a:ext cx="1318628" cy="1447800"/>
          </a:xfrm>
          <a:prstGeom prst="rect">
            <a:avLst/>
          </a:prstGeom>
          <a:noFill/>
        </p:spPr>
      </p:pic>
      <p:sp>
        <p:nvSpPr>
          <p:cNvPr id="14" name="Plus 13"/>
          <p:cNvSpPr/>
          <p:nvPr/>
        </p:nvSpPr>
        <p:spPr>
          <a:xfrm>
            <a:off x="6781800" y="4953000"/>
            <a:ext cx="5334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ket 14"/>
          <p:cNvSpPr/>
          <p:nvPr/>
        </p:nvSpPr>
        <p:spPr>
          <a:xfrm>
            <a:off x="8458200" y="3962400"/>
            <a:ext cx="457200" cy="23622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2484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	Write the word and make your own mnemonic device.</a:t>
            </a:r>
          </a:p>
          <a:p>
            <a:r>
              <a:rPr lang="en-US" sz="2800" b="1" u="sng" dirty="0" smtClean="0">
                <a:solidFill>
                  <a:schemeClr val="accent6"/>
                </a:solidFill>
              </a:rPr>
              <a:t>Birth </a:t>
            </a:r>
            <a:r>
              <a:rPr lang="en-US" sz="2800" b="1" u="sng" dirty="0">
                <a:solidFill>
                  <a:schemeClr val="accent6"/>
                </a:solidFill>
              </a:rPr>
              <a:t>Rate </a:t>
            </a:r>
            <a:r>
              <a:rPr lang="en-US" sz="2800" dirty="0"/>
              <a:t>– </a:t>
            </a:r>
            <a:r>
              <a:rPr lang="en-US" sz="2800" dirty="0" smtClean="0"/>
              <a:t>the </a:t>
            </a:r>
            <a:r>
              <a:rPr lang="en-US" sz="2800" dirty="0"/>
              <a:t>number of births in a population over a period of </a:t>
            </a:r>
            <a:r>
              <a:rPr lang="en-US" sz="2800" dirty="0" smtClean="0"/>
              <a:t>time</a:t>
            </a:r>
          </a:p>
          <a:p>
            <a:endParaRPr lang="en-US" dirty="0"/>
          </a:p>
          <a:p>
            <a:pPr marL="342900" lvl="2" indent="-342900"/>
            <a:r>
              <a:rPr lang="en-US" sz="2800" b="1" u="sng" dirty="0">
                <a:solidFill>
                  <a:schemeClr val="accent6"/>
                </a:solidFill>
              </a:rPr>
              <a:t>Immigration Rate </a:t>
            </a:r>
            <a:r>
              <a:rPr lang="en-US" sz="2800" dirty="0"/>
              <a:t>– the number of individuals that move into a population over a period of time</a:t>
            </a:r>
          </a:p>
          <a:p>
            <a:endParaRPr lang="en-US" dirty="0" smtClean="0"/>
          </a:p>
          <a:p>
            <a:pPr marL="342900" lvl="2" indent="-342900"/>
            <a:r>
              <a:rPr lang="en-US" sz="2800" b="1" u="sng" dirty="0">
                <a:solidFill>
                  <a:schemeClr val="accent6"/>
                </a:solidFill>
              </a:rPr>
              <a:t>Death Rate – </a:t>
            </a:r>
            <a:r>
              <a:rPr lang="en-US" sz="2800" dirty="0"/>
              <a:t>the number of deaths in a population over a period of time</a:t>
            </a:r>
          </a:p>
          <a:p>
            <a:pPr marL="342900" lvl="2" indent="-342900"/>
            <a:endParaRPr lang="en-US" dirty="0" smtClean="0"/>
          </a:p>
          <a:p>
            <a:pPr marL="342900" lvl="2" indent="-342900"/>
            <a:r>
              <a:rPr lang="en-US" sz="2800" b="1" u="sng" dirty="0" smtClean="0">
                <a:solidFill>
                  <a:schemeClr val="accent6"/>
                </a:solidFill>
              </a:rPr>
              <a:t>Emigration </a:t>
            </a:r>
            <a:r>
              <a:rPr lang="en-US" sz="2800" b="1" u="sng" dirty="0">
                <a:solidFill>
                  <a:schemeClr val="accent6"/>
                </a:solidFill>
              </a:rPr>
              <a:t>Rate </a:t>
            </a:r>
            <a:r>
              <a:rPr lang="en-US" sz="2800" dirty="0"/>
              <a:t>– the number of individuals that exit a population over a period of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Doubling Time – the approximate time that it takes for a population </a:t>
            </a:r>
            <a:r>
              <a:rPr lang="en-US" b="1" u="sng" dirty="0">
                <a:solidFill>
                  <a:schemeClr val="accent6"/>
                </a:solidFill>
              </a:rPr>
              <a:t>to double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Doubling </a:t>
            </a:r>
            <a:r>
              <a:rPr lang="en-US" dirty="0"/>
              <a:t>Time = </a:t>
            </a:r>
            <a:endParaRPr lang="en-US" dirty="0" smtClean="0"/>
          </a:p>
          <a:p>
            <a:pPr lvl="0">
              <a:buNone/>
            </a:pPr>
            <a:r>
              <a:rPr lang="en-US" u="sng" dirty="0"/>
              <a:t>	</a:t>
            </a:r>
            <a:r>
              <a:rPr lang="en-US" u="sng" dirty="0" smtClean="0"/>
              <a:t>   	 </a:t>
            </a:r>
            <a:r>
              <a:rPr lang="en-US" u="sng" dirty="0"/>
              <a:t>Time</a:t>
            </a:r>
            <a:r>
              <a:rPr lang="en-US" u="sng" baseline="-25000" dirty="0"/>
              <a:t>1</a:t>
            </a:r>
            <a:r>
              <a:rPr lang="en-US" u="sng" dirty="0"/>
              <a:t> Population </a:t>
            </a:r>
            <a:r>
              <a:rPr lang="en-US" u="sng" dirty="0">
                <a:sym typeface="Symbol"/>
              </a:rPr>
              <a:t></a:t>
            </a:r>
            <a:r>
              <a:rPr lang="en-US" u="sng" dirty="0"/>
              <a:t> (Time</a:t>
            </a:r>
            <a:r>
              <a:rPr lang="en-US" u="sng" baseline="-25000" dirty="0"/>
              <a:t>2</a:t>
            </a:r>
            <a:r>
              <a:rPr lang="en-US" u="sng" dirty="0"/>
              <a:t> – Time</a:t>
            </a:r>
            <a:r>
              <a:rPr lang="en-US" u="sng" baseline="-25000" dirty="0"/>
              <a:t>1</a:t>
            </a:r>
            <a:r>
              <a:rPr lang="en-US" u="sng" dirty="0"/>
              <a:t>)	</a:t>
            </a:r>
            <a:endParaRPr lang="en-US" dirty="0"/>
          </a:p>
          <a:p>
            <a:pPr>
              <a:buNone/>
            </a:pPr>
            <a:r>
              <a:rPr lang="en-US" dirty="0" smtClean="0"/>
              <a:t>		 </a:t>
            </a:r>
            <a:r>
              <a:rPr lang="en-US" dirty="0"/>
              <a:t>Time</a:t>
            </a:r>
            <a:r>
              <a:rPr lang="en-US" baseline="-25000" dirty="0"/>
              <a:t>2</a:t>
            </a:r>
            <a:r>
              <a:rPr lang="en-US" dirty="0"/>
              <a:t> Population – Time</a:t>
            </a:r>
            <a:r>
              <a:rPr lang="en-US" baseline="-25000" dirty="0"/>
              <a:t>1</a:t>
            </a:r>
            <a:r>
              <a:rPr lang="en-US" dirty="0"/>
              <a:t> Population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b="1" u="sng" dirty="0">
                <a:solidFill>
                  <a:schemeClr val="accent6"/>
                </a:solidFill>
              </a:rPr>
              <a:t>Density</a:t>
            </a:r>
            <a:r>
              <a:rPr lang="en-US" dirty="0"/>
              <a:t> – how crowded a </a:t>
            </a:r>
            <a:r>
              <a:rPr lang="en-US" dirty="0" smtClean="0"/>
              <a:t>					population </a:t>
            </a:r>
            <a:r>
              <a:rPr lang="en-US" dirty="0"/>
              <a:t>is in an area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www.tvleak.com/wp-content/gallery/flock-of-birds/flock-of-bird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486400" cy="357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/>
            <a:r>
              <a:rPr lang="en-US" dirty="0"/>
              <a:t>Density-Independent Factor – a factor that reduces a population’s size </a:t>
            </a:r>
            <a:r>
              <a:rPr lang="en-US" b="1" u="sng" dirty="0">
                <a:solidFill>
                  <a:schemeClr val="accent6"/>
                </a:solidFill>
              </a:rPr>
              <a:t>regardless</a:t>
            </a:r>
            <a:r>
              <a:rPr lang="en-US" dirty="0"/>
              <a:t> of the population </a:t>
            </a:r>
            <a:r>
              <a:rPr lang="en-US" dirty="0" smtClean="0"/>
              <a:t>density</a:t>
            </a:r>
          </a:p>
          <a:p>
            <a:pPr lvl="0"/>
            <a:r>
              <a:rPr lang="en-US" dirty="0" smtClean="0"/>
              <a:t>Examples</a:t>
            </a:r>
            <a:r>
              <a:rPr lang="en-US" dirty="0"/>
              <a:t>: 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Disastrous weather, earthquakes, and volcanic eruptions</a:t>
            </a:r>
          </a:p>
          <a:p>
            <a:endParaRPr lang="en-US" dirty="0"/>
          </a:p>
        </p:txBody>
      </p:sp>
      <p:pic>
        <p:nvPicPr>
          <p:cNvPr id="19458" name="Picture 2" descr="http://www.picturesofhawaii.com/hawaii_images/volcano_eruption_with_flowing_lava_0515-1005-1017-5626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0"/>
            <a:ext cx="2857500" cy="2476501"/>
          </a:xfrm>
          <a:prstGeom prst="rect">
            <a:avLst/>
          </a:prstGeom>
          <a:noFill/>
        </p:spPr>
      </p:pic>
      <p:pic>
        <p:nvPicPr>
          <p:cNvPr id="19460" name="Picture 4" descr="http://tornadoquestions.com/images/tornado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223314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sz="3600" dirty="0"/>
              <a:t>Density-Dependent Factor – a factor that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sz="3600" dirty="0"/>
              <a:t> a population’s size when the population density becomes too great</a:t>
            </a:r>
            <a:endParaRPr lang="en-US" dirty="0"/>
          </a:p>
          <a:p>
            <a:r>
              <a:rPr lang="en-US" dirty="0"/>
              <a:t>Examples: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Resources, predators, and disease</a:t>
            </a:r>
          </a:p>
        </p:txBody>
      </p:sp>
      <p:pic>
        <p:nvPicPr>
          <p:cNvPr id="20484" name="Picture 4" descr="http://www.dailyhaha.com/_pics/lion_is_hun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0"/>
            <a:ext cx="4067175" cy="328305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953000" y="2971800"/>
            <a:ext cx="3048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3048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and predators are density dependent factors!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791199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Exponential Growth</a:t>
            </a:r>
            <a:r>
              <a:rPr lang="en-US" dirty="0"/>
              <a:t> Graph – a graph with a population that continues to grow </a:t>
            </a:r>
            <a:r>
              <a:rPr lang="en-US" dirty="0" smtClean="0"/>
              <a:t>exponentially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13" name="Picture 9" descr="J Curve"/>
          <p:cNvPicPr>
            <a:picLocks noChangeAspect="1" noChangeArrowheads="1"/>
          </p:cNvPicPr>
          <p:nvPr/>
        </p:nvPicPr>
        <p:blipFill>
          <a:blip r:embed="rId2" cstate="print"/>
          <a:srcRect t="4166" b="6250"/>
          <a:stretch>
            <a:fillRect/>
          </a:stretch>
        </p:blipFill>
        <p:spPr bwMode="auto">
          <a:xfrm>
            <a:off x="2438400" y="1981200"/>
            <a:ext cx="37084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4400" y="45720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until it reaches a </a:t>
            </a:r>
            <a:r>
              <a:rPr lang="en-US" sz="2800" i="1" dirty="0" smtClean="0"/>
              <a:t>limiting factor </a:t>
            </a:r>
            <a:r>
              <a:rPr lang="en-US" sz="2800" dirty="0" smtClean="0"/>
              <a:t>and then either levels off in numbers or drastically decreases to a low number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.shutterstock.com/display_pic_with_logo/280606/280606,1254839744,8/stock-vector-pyramid-of-people-shows-the-exponential-growth-of-many-business-plans-38344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558874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Something causes the population growth to stop!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Limiting Factor </a:t>
            </a:r>
            <a:r>
              <a:rPr lang="en-US" dirty="0"/>
              <a:t>– a density-dependent factor that prevents a population from exceeding a certain number of individuals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Logistic Growth </a:t>
            </a:r>
            <a:r>
              <a:rPr lang="en-US" dirty="0"/>
              <a:t>Graph – a graph with a population that starts out growing exponentially and then levels off in numbers at its carrying capacity</a:t>
            </a:r>
          </a:p>
          <a:p>
            <a:pPr lvl="0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Carrying Capacity</a:t>
            </a:r>
            <a:r>
              <a:rPr lang="en-US" dirty="0"/>
              <a:t> – the maximum number of individuals that an environment can support over a long period of time</a:t>
            </a:r>
          </a:p>
          <a:p>
            <a:endParaRPr lang="en-US" dirty="0"/>
          </a:p>
        </p:txBody>
      </p:sp>
      <p:pic>
        <p:nvPicPr>
          <p:cNvPr id="22530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 t="4517" b="5846"/>
          <a:stretch>
            <a:fillRect/>
          </a:stretch>
        </p:blipFill>
        <p:spPr bwMode="auto">
          <a:xfrm>
            <a:off x="1143000" y="3733800"/>
            <a:ext cx="696345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Review: What are examples of abiotic factors?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2057400"/>
            <a:ext cx="6365875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Abiotic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factors-  the nonliving parts of an organism’s environment.</a:t>
            </a:r>
          </a:p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 include air currents, temperature, moisture, light, and soil.</a:t>
            </a:r>
          </a:p>
        </p:txBody>
      </p:sp>
      <p:pic>
        <p:nvPicPr>
          <p:cNvPr id="21509" name="Picture 5" descr="663px-Lightning_in_Arlington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019800" y="2286000"/>
            <a:ext cx="2415516" cy="2185988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17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717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7ED55-BBD5-4C95-A303-6AF532BE444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this car, an ecosystem can only hold so many things in balance…</a:t>
            </a:r>
            <a:endParaRPr lang="en-US" dirty="0"/>
          </a:p>
        </p:txBody>
      </p:sp>
      <p:pic>
        <p:nvPicPr>
          <p:cNvPr id="26626" name="Picture 2" descr="http://nickersonpme.files.wordpress.com/2010/09/loaded_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272415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133600"/>
          </a:xfrm>
        </p:spPr>
        <p:txBody>
          <a:bodyPr/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Boom and Bust Growth</a:t>
            </a:r>
            <a:r>
              <a:rPr lang="en-US" dirty="0"/>
              <a:t> Graph – a graph with a population that continues to grow exponentially and then drastically decreases to a low number</a:t>
            </a:r>
          </a:p>
          <a:p>
            <a:endParaRPr lang="en-US" dirty="0"/>
          </a:p>
        </p:txBody>
      </p:sp>
      <p:pic>
        <p:nvPicPr>
          <p:cNvPr id="23554" name="Picture 2" descr="b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5105400" cy="28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ages.clipartof.com/small/1053344-Royalty-Free-Vector-Clip-Art-Illustration-Of-A-Boom-Comic-Burs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1452281" cy="137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Review:  What are biotic factors?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Biotic factors- all the living organisms that inhabit an environment.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organisms depend on others directly or indirectly for food, shelter, reproduction, or protection.</a:t>
            </a:r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AC9D7-145D-4588-9218-D93EBC332E0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Levels of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153400" cy="2870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Ecologists have organized ecosystems into different levels according to complexity.</a:t>
            </a:r>
          </a:p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Lets start with the simplest and work our way up to the largest.</a:t>
            </a:r>
          </a:p>
        </p:txBody>
      </p:sp>
      <p:pic>
        <p:nvPicPr>
          <p:cNvPr id="31749" name="Picture 5" descr="180-08-04-7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4165600"/>
            <a:ext cx="5334000" cy="245745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36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08371-22B0-4825-8FCD-F233B0926B5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Level of Organization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41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Species:</a:t>
            </a:r>
          </a:p>
          <a:p>
            <a:pPr lvl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group of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organisms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that are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physically similar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can reproduce with each other to produce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fertile offspring.</a:t>
            </a:r>
          </a:p>
        </p:txBody>
      </p:sp>
      <p:pic>
        <p:nvPicPr>
          <p:cNvPr id="32773" name="Picture 5" descr="zeb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362200"/>
            <a:ext cx="3617913" cy="2751138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639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1D407-A040-42DF-89E2-7E84296B8F45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Level of Organization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Population:</a:t>
            </a:r>
            <a:r>
              <a:rPr lang="en-US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of the members of the same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species,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that live in the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area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3797" name="Picture 5" descr="ZEBR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524000"/>
            <a:ext cx="4191000" cy="434340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741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9D1B8E-C9AC-4487-A42B-A3C85EC530D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Level of Organization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14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Community:</a:t>
            </a:r>
            <a:r>
              <a:rPr lang="en-US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the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populations</a:t>
            </a:r>
            <a:r>
              <a:rPr lang="en-US" sz="3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different 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species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that live in the same area.</a:t>
            </a:r>
          </a:p>
        </p:txBody>
      </p:sp>
      <p:pic>
        <p:nvPicPr>
          <p:cNvPr id="34820" name="Picture 4" descr="tanzania_serengeti_acacia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843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F86A57-AD47-45B0-8969-155C6AFED7D3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Level of Organization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64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Ecosystem: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Populations of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animals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that interact with each other and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abiotic factors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a given area.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8" name="Picture 8" descr="100298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524000"/>
            <a:ext cx="3962400" cy="472440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946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194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7B990-D594-47DB-A852-0C198E6B37F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752600"/>
          </a:xfrm>
        </p:spPr>
        <p:txBody>
          <a:bodyPr/>
          <a:lstStyle/>
          <a:p>
            <a:r>
              <a:rPr lang="en-US" sz="3600" i="1" u="sng" dirty="0">
                <a:solidFill>
                  <a:schemeClr val="accent6"/>
                </a:solidFill>
              </a:rPr>
              <a:t>Population</a:t>
            </a:r>
            <a:r>
              <a:rPr lang="en-US" sz="3600" i="1" dirty="0">
                <a:solidFill>
                  <a:schemeClr val="accent6"/>
                </a:solidFill>
              </a:rPr>
              <a:t> </a:t>
            </a:r>
            <a:r>
              <a:rPr lang="en-US" sz="3600" dirty="0"/>
              <a:t>– all the individuals of a species found in the same area at the same time</a:t>
            </a:r>
          </a:p>
          <a:p>
            <a:endParaRPr lang="en-US" dirty="0"/>
          </a:p>
        </p:txBody>
      </p:sp>
      <p:pic>
        <p:nvPicPr>
          <p:cNvPr id="1026" name="Picture 2" descr="Group-Of-Penguins-Beach-Widescreen-Wallpapers-1920-1200 photos">
            <a:hlinkClick r:id="rId2" tooltip="Group-Of-Penguins-Beach-Widescreen-Wallpapers-1920-1200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76600"/>
            <a:ext cx="6096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486</Words>
  <Application>Microsoft Office PowerPoint</Application>
  <PresentationFormat>On-screen Show (4:3)</PresentationFormat>
  <Paragraphs>79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Symbol</vt:lpstr>
      <vt:lpstr>Office Theme</vt:lpstr>
      <vt:lpstr>Quick Review: What is Ecology??</vt:lpstr>
      <vt:lpstr>Review: What are examples of abiotic factors?  </vt:lpstr>
      <vt:lpstr>Review:  What are biotic factors?</vt:lpstr>
      <vt:lpstr>Levels of Organization</vt:lpstr>
      <vt:lpstr>1st Level of Organization</vt:lpstr>
      <vt:lpstr>2nd Level of Organization</vt:lpstr>
      <vt:lpstr>3rd Level of Organization</vt:lpstr>
      <vt:lpstr>4th Level of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Something causes the population growth to stop!</vt:lpstr>
      <vt:lpstr>PowerPoint Presentation</vt:lpstr>
      <vt:lpstr>Carrying Capacity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Stina</dc:creator>
  <cp:lastModifiedBy>Kristina</cp:lastModifiedBy>
  <cp:revision>17</cp:revision>
  <dcterms:created xsi:type="dcterms:W3CDTF">2011-03-08T03:56:08Z</dcterms:created>
  <dcterms:modified xsi:type="dcterms:W3CDTF">2014-11-17T03:57:32Z</dcterms:modified>
</cp:coreProperties>
</file>