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5" r:id="rId10"/>
    <p:sldId id="264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A36F5-775C-4CA0-9B5D-11A89BF867C2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EA6E0-5436-49B9-9329-BC617D955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70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690A6-652F-4917-8EB1-DD0AD01C49E8}" type="slidenum">
              <a:rPr lang="en-US"/>
              <a:pPr/>
              <a:t>8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0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AD02-3FE0-48E1-9D68-FF63C4C6D1F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ECD-5A49-4179-8F87-52CBBAFF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7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AD02-3FE0-48E1-9D68-FF63C4C6D1F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ECD-5A49-4179-8F87-52CBBAFF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2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AD02-3FE0-48E1-9D68-FF63C4C6D1F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ECD-5A49-4179-8F87-52CBBAFF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5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AD02-3FE0-48E1-9D68-FF63C4C6D1F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ECD-5A49-4179-8F87-52CBBAFF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0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AD02-3FE0-48E1-9D68-FF63C4C6D1F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ECD-5A49-4179-8F87-52CBBAFF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AD02-3FE0-48E1-9D68-FF63C4C6D1F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ECD-5A49-4179-8F87-52CBBAFF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0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AD02-3FE0-48E1-9D68-FF63C4C6D1F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ECD-5A49-4179-8F87-52CBBAFF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AD02-3FE0-48E1-9D68-FF63C4C6D1F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ECD-5A49-4179-8F87-52CBBAFF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0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AD02-3FE0-48E1-9D68-FF63C4C6D1F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ECD-5A49-4179-8F87-52CBBAFF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9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AD02-3FE0-48E1-9D68-FF63C4C6D1F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ECD-5A49-4179-8F87-52CBBAFF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FAD02-3FE0-48E1-9D68-FF63C4C6D1F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ECD-5A49-4179-8F87-52CBBAFF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8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AD02-3FE0-48E1-9D68-FF63C4C6D1F9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96ECD-5A49-4179-8F87-52CBBAFFA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0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30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938" y="2176530"/>
            <a:ext cx="6529405" cy="287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20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0927" y="2323391"/>
            <a:ext cx="79977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The process by which larger molecules</a:t>
            </a:r>
          </a:p>
          <a:p>
            <a:pPr algn="ctr"/>
            <a:r>
              <a:rPr lang="en-US" sz="3200" dirty="0" smtClean="0"/>
              <a:t>move from an area of lower </a:t>
            </a:r>
          </a:p>
          <a:p>
            <a:pPr algn="ctr"/>
            <a:r>
              <a:rPr lang="en-US" sz="3200" dirty="0" smtClean="0"/>
              <a:t>concentration to higher concentration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854260" y="1219757"/>
            <a:ext cx="4771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Active Transport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0129" y="3893051"/>
            <a:ext cx="26193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9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421001"/>
              </p:ext>
            </p:extLst>
          </p:nvPr>
        </p:nvGraphicFramePr>
        <p:xfrm>
          <a:off x="1841680" y="1687133"/>
          <a:ext cx="8667480" cy="3183158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069412"/>
                <a:gridCol w="6598068"/>
              </a:tblGrid>
              <a:tr h="18189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Size &amp; Kind of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Molecules Moving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LARGER  MOLECULES – sodium, calcium, potassium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</a:tr>
              <a:tr h="1364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Energy Required</a:t>
                      </a:r>
                      <a:endParaRPr lang="en-US" sz="18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Yes - Energy </a:t>
                      </a:r>
                      <a:r>
                        <a:rPr lang="en-US" sz="2400" dirty="0" smtClean="0">
                          <a:effectLst/>
                        </a:rPr>
                        <a:t>required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485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819485"/>
              </p:ext>
            </p:extLst>
          </p:nvPr>
        </p:nvGraphicFramePr>
        <p:xfrm>
          <a:off x="2293513" y="602132"/>
          <a:ext cx="8188403" cy="2894966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955030"/>
                <a:gridCol w="6233373"/>
              </a:tblGrid>
              <a:tr h="56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Passive or Active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Transport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Actively transported by transport protein OR engulfing creating a vacuole moving in or out of cell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</a:tr>
              <a:tr h="567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Molecules Move</a:t>
                      </a:r>
                      <a:endParaRPr lang="en-US" sz="18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From – To</a:t>
                      </a:r>
                      <a:endParaRPr lang="en-US" sz="18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Concentration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Move from lower concentrations to higher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1692" marR="61692" marT="0" marB="0"/>
                </a:tc>
              </a:tr>
            </a:tbl>
          </a:graphicData>
        </a:graphic>
      </p:graphicFrame>
      <p:pic>
        <p:nvPicPr>
          <p:cNvPr id="5122" name="Picture 2" descr="Movement from low to high concentr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879" y="3742463"/>
            <a:ext cx="3394612" cy="254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Diffusion</a:t>
            </a:r>
            <a:endParaRPr lang="en-US" sz="5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589533"/>
              </p:ext>
            </p:extLst>
          </p:nvPr>
        </p:nvGraphicFramePr>
        <p:xfrm>
          <a:off x="838200" y="1825625"/>
          <a:ext cx="10515600" cy="18448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6972"/>
                <a:gridCol w="8288628"/>
              </a:tblGrid>
              <a:tr h="184485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Definition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process by which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molecules</a:t>
                      </a:r>
                    </a:p>
                    <a:p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from a higher concentration to</a:t>
                      </a:r>
                    </a:p>
                    <a:p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lower concentration area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8204" y="3853350"/>
            <a:ext cx="7083732" cy="271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7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Diffusion</a:t>
            </a:r>
            <a:endParaRPr lang="en-US" sz="5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820617"/>
              </p:ext>
            </p:extLst>
          </p:nvPr>
        </p:nvGraphicFramePr>
        <p:xfrm>
          <a:off x="838200" y="1584102"/>
          <a:ext cx="10611118" cy="2695653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3320660"/>
                <a:gridCol w="7290458"/>
              </a:tblGrid>
              <a:tr h="15244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Size &amp; Kind of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Molecules </a:t>
                      </a:r>
                      <a:r>
                        <a:rPr lang="en-US" sz="2400" dirty="0" smtClean="0">
                          <a:effectLst/>
                        </a:rPr>
                        <a:t>Moving</a:t>
                      </a: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small molecules - oxygen, carbon dioxide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989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Energy Required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 energy required – just happens </a:t>
                      </a:r>
                      <a:r>
                        <a:rPr lang="en-US" sz="2400" dirty="0" smtClean="0">
                          <a:effectLst/>
                        </a:rPr>
                        <a:t>because the </a:t>
                      </a:r>
                      <a:r>
                        <a:rPr lang="en-US" sz="2400" dirty="0">
                          <a:effectLst/>
                        </a:rPr>
                        <a:t>concentration gradient </a:t>
                      </a:r>
                      <a:r>
                        <a:rPr lang="en-US" sz="2400" dirty="0" smtClean="0">
                          <a:effectLst/>
                        </a:rPr>
                        <a:t>is present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08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Pssst</a:t>
            </a:r>
            <a:r>
              <a:rPr lang="en-US" dirty="0" smtClean="0"/>
              <a:t>…What’s a “Concentration Gradient?”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95603"/>
          </a:xfrm>
        </p:spPr>
        <p:txBody>
          <a:bodyPr/>
          <a:lstStyle/>
          <a:p>
            <a:r>
              <a:rPr lang="en-US" dirty="0" smtClean="0"/>
              <a:t>Thanks for asking…</a:t>
            </a:r>
            <a:r>
              <a:rPr lang="en-US" dirty="0" smtClean="0">
                <a:sym typeface="Wingdings" panose="05000000000000000000" pitchFamily="2" charset="2"/>
              </a:rPr>
              <a:t>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703" y="2798844"/>
            <a:ext cx="6858594" cy="38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45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Molecules can act a lot like people…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don’t like to be crowded.  When molecules have the opportunity, they will move from an overcrowded area into a less crowded area.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437" y="3263900"/>
            <a:ext cx="4572000" cy="30480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245994" y="4308339"/>
            <a:ext cx="2009104" cy="953037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1086" y="3260858"/>
            <a:ext cx="35718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72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1732" y="3877749"/>
            <a:ext cx="3788535" cy="24862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>
                <a:solidFill>
                  <a:prstClr val="black"/>
                </a:solidFill>
              </a:rPr>
              <a:t>Diffusion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839965"/>
              </p:ext>
            </p:extLst>
          </p:nvPr>
        </p:nvGraphicFramePr>
        <p:xfrm>
          <a:off x="838200" y="1825625"/>
          <a:ext cx="10611118" cy="2433066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3320660"/>
                <a:gridCol w="7290458"/>
              </a:tblGrid>
              <a:tr h="5989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Passive or Active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Transport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Passive Transport – just happens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9074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Molecules Move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From – To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Concentration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Move from higher concentrations to </a:t>
                      </a:r>
                      <a:r>
                        <a:rPr lang="en-US" sz="2400" dirty="0" smtClean="0">
                          <a:effectLst/>
                        </a:rPr>
                        <a:t>lower concentrations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649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Osmosis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2426"/>
          </a:xfrm>
        </p:spPr>
        <p:txBody>
          <a:bodyPr>
            <a:normAutofit/>
          </a:bodyPr>
          <a:lstStyle/>
          <a:p>
            <a:r>
              <a:rPr lang="en-US" sz="3200" dirty="0"/>
              <a:t>The process by which </a:t>
            </a:r>
            <a:r>
              <a:rPr lang="en-US" sz="3200" b="1" i="1" dirty="0"/>
              <a:t>water </a:t>
            </a:r>
            <a:r>
              <a:rPr lang="en-US" sz="3200" b="1" i="1" dirty="0" smtClean="0"/>
              <a:t>molecules</a:t>
            </a:r>
            <a:r>
              <a:rPr lang="en-US" sz="3200" dirty="0" smtClean="0"/>
              <a:t> </a:t>
            </a:r>
            <a:r>
              <a:rPr lang="en-US" sz="3200" b="1" i="1" dirty="0" smtClean="0"/>
              <a:t>only </a:t>
            </a:r>
            <a:r>
              <a:rPr lang="en-US" sz="3200" dirty="0"/>
              <a:t>move from an area of higher </a:t>
            </a:r>
            <a:r>
              <a:rPr lang="en-US" sz="3200" dirty="0" smtClean="0"/>
              <a:t>concentration </a:t>
            </a:r>
            <a:r>
              <a:rPr lang="en-US" sz="3200" dirty="0"/>
              <a:t>to lower concentration area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70974" y="3696237"/>
            <a:ext cx="76500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“So it’s basically diffusion, but only with water molecules?”</a:t>
            </a:r>
          </a:p>
          <a:p>
            <a:endParaRPr lang="en-US" sz="2400" dirty="0"/>
          </a:p>
          <a:p>
            <a:r>
              <a:rPr lang="en-US" sz="2400" dirty="0" smtClean="0"/>
              <a:t>							“Yup”</a:t>
            </a:r>
          </a:p>
          <a:p>
            <a:r>
              <a:rPr lang="en-US" sz="2400" dirty="0" smtClean="0"/>
              <a:t>“Oh, okay thanks!”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281" y="4312209"/>
            <a:ext cx="285750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94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"/>
            <a:ext cx="7620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36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27228"/>
              </p:ext>
            </p:extLst>
          </p:nvPr>
        </p:nvGraphicFramePr>
        <p:xfrm>
          <a:off x="1622738" y="1815922"/>
          <a:ext cx="8435661" cy="441828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617593"/>
                <a:gridCol w="5818068"/>
              </a:tblGrid>
              <a:tr h="14739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Size &amp; Kind of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Molecules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Moving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Small molecule – WATER ONLY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33450" algn="l"/>
                        </a:tabLs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5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Energy Required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energy required – just happens because concentration gradient present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5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Passive or Active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Transport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Passive Transport  – just happens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3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Molecules Move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From – To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Concentration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Move from higher concentrations to lower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481736" y="507470"/>
            <a:ext cx="2533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Osmosis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235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260</Words>
  <Application>Microsoft Office PowerPoint</Application>
  <PresentationFormat>Widescreen</PresentationFormat>
  <Paragraphs>63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Diffusion</vt:lpstr>
      <vt:lpstr>Diffusion</vt:lpstr>
      <vt:lpstr>Pssst…What’s a “Concentration Gradient?”</vt:lpstr>
      <vt:lpstr>Molecules can act a lot like people…</vt:lpstr>
      <vt:lpstr>Diffusion</vt:lpstr>
      <vt:lpstr>Osmosis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Kristina</cp:lastModifiedBy>
  <cp:revision>10</cp:revision>
  <dcterms:created xsi:type="dcterms:W3CDTF">2015-01-21T01:32:40Z</dcterms:created>
  <dcterms:modified xsi:type="dcterms:W3CDTF">2015-01-27T15:20:39Z</dcterms:modified>
</cp:coreProperties>
</file>